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9" r:id="rId6"/>
    <p:sldId id="260" r:id="rId7"/>
    <p:sldId id="261" r:id="rId8"/>
    <p:sldId id="280" r:id="rId9"/>
    <p:sldId id="262" r:id="rId10"/>
    <p:sldId id="283" r:id="rId11"/>
    <p:sldId id="266" r:id="rId12"/>
    <p:sldId id="265" r:id="rId13"/>
    <p:sldId id="268" r:id="rId14"/>
    <p:sldId id="263" r:id="rId15"/>
    <p:sldId id="270" r:id="rId16"/>
    <p:sldId id="264" r:id="rId17"/>
    <p:sldId id="281" r:id="rId18"/>
    <p:sldId id="284" r:id="rId19"/>
    <p:sldId id="271" r:id="rId20"/>
    <p:sldId id="272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67" y="8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DC-8683-43EA-B685-89EEDF181DB1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8CC-57F4-4DB1-94A1-5161DAA70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sustainabledevelopment/ru/sustainable-development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386" y="441999"/>
            <a:ext cx="101052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190" y="5324798"/>
            <a:ext cx="73060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851" y="2523005"/>
            <a:ext cx="630177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Лекция №6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за рациональным использованием и охраной земель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215F5-BABB-4C8D-90C0-15C56363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1964" l="9804" r="89916">
                        <a14:foregroundMark x1="45098" y1="10714" x2="45098" y2="10714"/>
                        <a14:foregroundMark x1="45098" y1="10714" x2="45098" y2="10714"/>
                        <a14:foregroundMark x1="10084" y1="46429" x2="10084" y2="46429"/>
                        <a14:foregroundMark x1="51261" y1="89881" x2="51261" y2="89881"/>
                        <a14:foregroundMark x1="48739" y1="91964" x2="48739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28" y="132038"/>
            <a:ext cx="2081171" cy="195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5B919-6CEA-43FA-95D0-F34669603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0" y="218025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429228"/>
            <a:ext cx="6096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Охрана земель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0" y="1350158"/>
            <a:ext cx="1125776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Цели и задачи охраны земель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Охрана земель включает систему правовых, организационных, экономических, технологических и других мероприятий, направленных на охрану земли как части окружающей среды, рациональное использование земель, предотвращение необоснованного изъятия земель из сельскохозяйственного и лесохозяйственного оборота, а также на восстановление и повышение плодородия почв.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2654441" y="5966556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E275F8-0909-41E0-B1E1-382ACA8D1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1" y="4049399"/>
            <a:ext cx="2150305" cy="21374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D86FDA-DB36-4BE7-B339-DA5E42FF0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21" y="3583607"/>
            <a:ext cx="2324724" cy="28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056" y="389816"/>
            <a:ext cx="935431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Целями охраны земель являются: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903" y="1245123"/>
            <a:ext cx="920126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предотвращение деградации и нарушения земель, других неблагоприятных последствий хозяйственной деятельности путем стимулирования экологически безопасных технологий производства и проведения лесомелиоративных, мелиоративных и других мероприятий;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256" y="3318420"/>
            <a:ext cx="1083365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обеспечение улучшения и восстановления земель, подвергшихся деградации или нарушению;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внедрение в практику экологических нормативов оптимального землепользования.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B30C3-B703-47D5-962C-A0A610E25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7" y="4857774"/>
            <a:ext cx="1830506" cy="18305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93A2A8-FB52-4753-BDD9-E3218E94D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5" y="1099839"/>
            <a:ext cx="2125642" cy="11879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91F8C5-4DD6-4E4A-ADFB-03EEC0E3BBC2}"/>
              </a:ext>
            </a:extLst>
          </p:cNvPr>
          <p:cNvSpPr/>
          <p:nvPr/>
        </p:nvSpPr>
        <p:spPr>
          <a:xfrm>
            <a:off x="596256" y="6252740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94" y="4857774"/>
            <a:ext cx="3109691" cy="1749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F36B1C-795E-4CF8-AA50-4EE900B80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42" y="5119340"/>
            <a:ext cx="2469198" cy="15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044" y="245297"/>
            <a:ext cx="7405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земель</a:t>
            </a:r>
            <a:endParaRPr lang="x-none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044" y="800000"/>
            <a:ext cx="1120391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Собственники земельных участков и землепользователи обязаны проводить мероприятия, направленные на: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6517BB-BED4-4DBD-932A-600019B1734B}"/>
              </a:ext>
            </a:extLst>
          </p:cNvPr>
          <p:cNvSpPr/>
          <p:nvPr/>
        </p:nvSpPr>
        <p:spPr>
          <a:xfrm>
            <a:off x="2303597" y="1812155"/>
            <a:ext cx="969062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защиту земель от истощения и опустынивания, водной и ветровой эрозии, селей, подтопления, заболачивания, вторичного засоления, иссушения, уплотнения, загрязнения отходами производства и потребления, химическими, биологическими, радиоактивными и другими вредными веществами, от других процессов разрушения;</a:t>
            </a:r>
          </a:p>
          <a:p>
            <a:pPr>
              <a:lnSpc>
                <a:spcPct val="150000"/>
              </a:lnSpc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608846-BB15-4FB9-B5E2-725C320454D4}"/>
              </a:ext>
            </a:extLst>
          </p:cNvPr>
          <p:cNvSpPr/>
          <p:nvPr/>
        </p:nvSpPr>
        <p:spPr>
          <a:xfrm>
            <a:off x="2303597" y="3665212"/>
            <a:ext cx="9394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charset="-128"/>
                <a:cs typeface="Arial" panose="020B0604020202020204" pitchFamily="34" charset="0"/>
              </a:rPr>
              <a:t>2) защиту от заражения сельскохозяйственных земель карантинными вредителями и болезнями растений, от зарастания сорняками, кустарником и мелколесьем, от иных видов ухудшения состояния земель;</a:t>
            </a:r>
            <a:endParaRPr lang="x-none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charset="-128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905C2-69A0-422E-8C1C-140ADAFC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8" y="1857377"/>
            <a:ext cx="1143389" cy="11332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7DCDD2-5DBB-46A1-990C-CA98991E49F5}"/>
              </a:ext>
            </a:extLst>
          </p:cNvPr>
          <p:cNvSpPr/>
          <p:nvPr/>
        </p:nvSpPr>
        <p:spPr>
          <a:xfrm>
            <a:off x="933539" y="6483824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AF9432-AB99-4C78-B548-E2B5673D3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9" y="3139714"/>
            <a:ext cx="1873998" cy="10509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596" y="4666302"/>
            <a:ext cx="9394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рекультивацию нарушенных земель, восстановление их плодородия и других полезных свойств земли и своевременное вовлечение ее в хозяйственный оборот;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3597" y="5784840"/>
            <a:ext cx="9690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снятие, сохранение и использование плодородного слоя почвы при проведении работ, связанных с нарушением земель.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0" y="5335751"/>
            <a:ext cx="1006176" cy="10061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70EA45-FB7C-4435-AB2B-5CC5A55B2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301">
            <a:off x="880512" y="4327213"/>
            <a:ext cx="872035" cy="8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71" y="565586"/>
            <a:ext cx="11121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предельно допустимых концентраций вредных веществ в почве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1" y="2097063"/>
            <a:ext cx="111214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Нормативы предельно допустимых концентраций вредных веществ, вредных микроорганизмов и других биологических веществ, загрязняющих почву, устанавливаются для оценки ее состояния в интересах охраны здоровья человека и окружающей среды.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  Указанные нормативы утверждаются в порядке, устанавливаемом законодательством Республики Казахстан.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922914" y="6500713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484A9D-33E0-438C-B69A-923751669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63" y="4826997"/>
            <a:ext cx="2255362" cy="15787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BEE93F-3AEA-440D-AE5E-A5671B612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18" y="4826997"/>
            <a:ext cx="1578753" cy="15787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11DAED-3CDA-4C5F-8335-82F779CF4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8" y="4437442"/>
            <a:ext cx="2118529" cy="21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534" y="1147926"/>
            <a:ext cx="762758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 государственного контроля состоят в обеспечении соблюдения земельного законодательства Республики Казахстан государственными органами, физическими, юридическими и должностными лицами, выявления и устранения нарушений законодательства Республики Казахстан, восстановления нарушенных прав граждан и юридических лиц, соблюдения правил пользования земельными участками, правильности ведения земельного кадастра и землеустройства и выполнения мероприятий по рациональному использованию и охране земель.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17534" y="338549"/>
            <a:ext cx="11449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за использованием и охраной земель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CF3AB6-1AE0-4AF0-B8F2-BE0DEF030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4" y="5204064"/>
            <a:ext cx="1139028" cy="11281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C3A9D-94FB-46C0-B681-D6BCBA97991D}"/>
              </a:ext>
            </a:extLst>
          </p:cNvPr>
          <p:cNvSpPr/>
          <p:nvPr/>
        </p:nvSpPr>
        <p:spPr>
          <a:xfrm>
            <a:off x="4706454" y="5364443"/>
            <a:ext cx="952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07" y="5355913"/>
            <a:ext cx="1337493" cy="8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561474" y="354307"/>
            <a:ext cx="11180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государственного контроля за использованием и охраной земель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20258" y="4112776"/>
            <a:ext cx="814689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Порядок осуществления государственного контроля за использованием и охраной земель устанавливается Правительством Республики Казахстан.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0258" y="1813485"/>
            <a:ext cx="8765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Государственный контроль за использованием и охраной земель осуществляют центральный уполномоченный орган по управлению земельными ресурсами и его территориальные органы, а также иные уполномоченные органы в пределах их компетенции.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1364071" y="6352979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9AA2FA-9C95-4E8A-AF13-019AC5E1D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3" y="2944662"/>
            <a:ext cx="1375241" cy="13752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62D79E-14F9-4FDF-9079-DBD371FF2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63" y="4756542"/>
            <a:ext cx="1298023" cy="13752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E72C14-D0B3-4557-850E-446036A96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105317"/>
            <a:ext cx="1726368" cy="15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 rot="5400000">
            <a:off x="-214409" y="5609486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1163-F88C-4D71-9DBD-F5A1D04DECBA}"/>
              </a:ext>
            </a:extLst>
          </p:cNvPr>
          <p:cNvSpPr/>
          <p:nvPr/>
        </p:nvSpPr>
        <p:spPr>
          <a:xfrm>
            <a:off x="1572229" y="1193008"/>
            <a:ext cx="10138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Главный государственный инспектор по использованию и охране земель Республики Казахстан;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DC5E20-0090-4F57-9488-C240688F9E25}"/>
              </a:ext>
            </a:extLst>
          </p:cNvPr>
          <p:cNvSpPr/>
          <p:nvPr/>
        </p:nvSpPr>
        <p:spPr>
          <a:xfrm>
            <a:off x="2379524" y="2330145"/>
            <a:ext cx="933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главные государственные инспекторы по использованию и охране земель соответствующих административно-территориальных единиц;</a:t>
            </a:r>
            <a:endParaRPr lang="ru-RU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70BB9B-C9C2-4F8D-9EED-873AB02CC3AD}"/>
              </a:ext>
            </a:extLst>
          </p:cNvPr>
          <p:cNvSpPr/>
          <p:nvPr/>
        </p:nvSpPr>
        <p:spPr>
          <a:xfrm>
            <a:off x="4241764" y="3692423"/>
            <a:ext cx="7560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государственные инспекторы по использованию и охране земель.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D0D72A-FC50-4B5C-A1EC-EC6FA06AB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4" y="4586011"/>
            <a:ext cx="3210907" cy="1806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9D4C13-A1F3-D981-CE78-FC6258E015AF}"/>
              </a:ext>
            </a:extLst>
          </p:cNvPr>
          <p:cNvSpPr txBox="1"/>
          <p:nvPr/>
        </p:nvSpPr>
        <p:spPr>
          <a:xfrm>
            <a:off x="203366" y="165462"/>
            <a:ext cx="103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Должностные лица, осуществляющее государственный контроль за использованием и охраной земель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mg2.freepng.ru/20180316/fue/kisspng-check-mark-computer-icons-red-clip-art-blue-check-mark-5aab5ca68a7882.8789053115211798145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67" y="2330145"/>
            <a:ext cx="1290520" cy="7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2.freepng.ru/20180316/fue/kisspng-check-mark-computer-icons-red-clip-art-blue-check-mark-5aab5ca68a7882.8789053115211798145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44" y="3692423"/>
            <a:ext cx="1290520" cy="7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4" y="1143904"/>
            <a:ext cx="12922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mg2.freepng.ru/20180203/zoe/kisspng-car-black-and-white-square-speech-bubble-5a75520e065209.78227304151763815802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53" y="4335017"/>
            <a:ext cx="6460284" cy="23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2253" y="4668253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Руководство государственным контролем за использованием и охраной земель осуществляет Главный государственный инспектор по использованию и охране земель Республики Казахстан.</a:t>
            </a:r>
          </a:p>
          <a:p>
            <a:r>
              <a:rPr lang="ru-RU" sz="1100" dirty="0"/>
              <a:t>Главным государственным инспектором по использованию и охране земель Республики Казахстан является руководитель центрального уполномоченного органа по управлению земельными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9880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290" y="197200"/>
            <a:ext cx="11400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органа, осуществляющего государственный контроль за использованием и охраной земель.</a:t>
            </a:r>
          </a:p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2963119" y="1219200"/>
            <a:ext cx="904439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соблюдением государственными органами, предприятиями, учреждениями, организациями и гражданами земельного законодательства Республики Казахстан, установленного режима использования земельных участков в соответствии с их целевым назначением;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недопущением самовольного занятия земельных участков;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соблюдением прав собственников земельных участков и землепользователей;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4) своевременным и правильным проведением собственниками земельных участков и землепользователями комплекса организационно-хозяйственных, агротехнических, лесомелиоративных и гидротехнических противоэрозионных мероприятий по восстановлению и сохранению плодородия почв;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5) своевременным предоставлением в государственные органы собственниками земельных участков и землепользователями сведений о наличии, состоянии и использовании земель;</a:t>
            </a:r>
            <a:endParaRPr lang="x-none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1003934" y="6026031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C841A1-B591-40CD-B3AE-6146E1393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518" y="5804348"/>
            <a:ext cx="1242482" cy="124248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0FEFD1-9D3B-4D55-8B8C-5A4CFB63BF5B}"/>
              </a:ext>
            </a:extLst>
          </p:cNvPr>
          <p:cNvSpPr/>
          <p:nvPr/>
        </p:nvSpPr>
        <p:spPr>
          <a:xfrm>
            <a:off x="3846725" y="3206197"/>
            <a:ext cx="239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0500CD1-84E3-4F3A-A2DF-7D1C1C74EA7C}"/>
              </a:ext>
            </a:extLst>
          </p:cNvPr>
          <p:cNvSpPr/>
          <p:nvPr/>
        </p:nvSpPr>
        <p:spPr>
          <a:xfrm>
            <a:off x="6023382" y="490933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2CF96B-BA92-4854-8403-796EFFB1FE7A}"/>
              </a:ext>
            </a:extLst>
          </p:cNvPr>
          <p:cNvSpPr/>
          <p:nvPr/>
        </p:nvSpPr>
        <p:spPr>
          <a:xfrm>
            <a:off x="2297371" y="2327671"/>
            <a:ext cx="5010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x-none" dirty="0"/>
          </a:p>
        </p:txBody>
      </p:sp>
      <p:pic>
        <p:nvPicPr>
          <p:cNvPr id="3074" name="Picture 2" descr="https://img2.freepng.ru/20180804/epa/kisspng-teamwork-empresa-labor-business-administration-wor-nossa-equipe-wise-coach-5b65d187d83143.5137393215333994318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9" y="1683020"/>
            <a:ext cx="2637206" cy="12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freepng.ru/20180211/ihw/kisspng-business-plan-sales-presentation-business-administ-business-people-shaking-hands-in-black-and-white-m-5a80e4e2c811e0.93925310151839664281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9" y="3966106"/>
            <a:ext cx="1961185" cy="19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290" y="197200"/>
            <a:ext cx="1140070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и обязанности должностных лиц органов, осуществляющих государственный контроль за использованием и охраной земель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A972FD-885C-449B-9645-84A10E4644B1}"/>
              </a:ext>
            </a:extLst>
          </p:cNvPr>
          <p:cNvSpPr/>
          <p:nvPr/>
        </p:nvSpPr>
        <p:spPr>
          <a:xfrm>
            <a:off x="1003934" y="6026031"/>
            <a:ext cx="1100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0FEFD1-9D3B-4D55-8B8C-5A4CFB63BF5B}"/>
              </a:ext>
            </a:extLst>
          </p:cNvPr>
          <p:cNvSpPr/>
          <p:nvPr/>
        </p:nvSpPr>
        <p:spPr>
          <a:xfrm>
            <a:off x="3846725" y="3206197"/>
            <a:ext cx="239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0500CD1-84E3-4F3A-A2DF-7D1C1C74EA7C}"/>
              </a:ext>
            </a:extLst>
          </p:cNvPr>
          <p:cNvSpPr/>
          <p:nvPr/>
        </p:nvSpPr>
        <p:spPr>
          <a:xfrm>
            <a:off x="6023382" y="490933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2CF96B-BA92-4854-8403-796EFFB1FE7A}"/>
              </a:ext>
            </a:extLst>
          </p:cNvPr>
          <p:cNvSpPr/>
          <p:nvPr/>
        </p:nvSpPr>
        <p:spPr>
          <a:xfrm>
            <a:off x="2297371" y="2327671"/>
            <a:ext cx="5010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x-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427" y="2485429"/>
            <a:ext cx="53079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Права:</a:t>
            </a:r>
          </a:p>
          <a:p>
            <a:r>
              <a:rPr lang="ru-RU" sz="1600" dirty="0"/>
              <a:t>1)направлять в соответствующие органы материалы о нарушениях земельного законодательства Республики Казахстан для решения вопроса о привлечении виновных к ответственности;</a:t>
            </a:r>
          </a:p>
          <a:p>
            <a:r>
              <a:rPr lang="ru-RU" sz="1600" dirty="0"/>
              <a:t>2) составлять протоколы (акты) о нарушениях земельного законодательства Республики Казахстан;</a:t>
            </a:r>
          </a:p>
          <a:p>
            <a:r>
              <a:rPr lang="ru-RU" sz="1600" dirty="0"/>
              <a:t>3) выносить постановления об административном взыскании за нарушение земельного законодательства Республики Казахстан;</a:t>
            </a:r>
          </a:p>
          <a:p>
            <a:r>
              <a:rPr lang="ru-RU" sz="1600" dirty="0"/>
              <a:t>4) обращаться в судебные органы по делам о возмещении ущерба в результате нарушения земельного законодательства Республики Казахстан, по вопросам отмены неправомерных решений, связанных с изъятием и предоставлением земельных участков, а также по делам о взыскании штрафов с физических, юридических и должностных лиц;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23382" y="1246384"/>
            <a:ext cx="59884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Обязанности:</a:t>
            </a:r>
          </a:p>
          <a:p>
            <a:r>
              <a:rPr lang="ru-RU" sz="1600" dirty="0"/>
              <a:t>1)своевременно принимать меры к нарушителям земельного законодательства Республики Казахстан;</a:t>
            </a:r>
          </a:p>
          <a:p>
            <a:r>
              <a:rPr lang="ru-RU" sz="1600" dirty="0"/>
              <a:t>2) объективно готовить материалы проводимых проверок.</a:t>
            </a:r>
          </a:p>
          <a:p>
            <a:r>
              <a:rPr lang="ru-RU" sz="1600" dirty="0"/>
              <a:t>3) Жалобы на действия (решения) должностных лиц, осуществляющих государственный контроль за использованием и охраной земель, и на послужившую основанием </a:t>
            </a:r>
            <a:r>
              <a:rPr lang="ru-RU" sz="1600" dirty="0" err="1"/>
              <a:t>длясовершения</a:t>
            </a:r>
            <a:r>
              <a:rPr lang="ru-RU" sz="1600" dirty="0"/>
              <a:t> действий (принятия решений) информацию подаются вышестоящему должностному лицу или в суд.</a:t>
            </a:r>
          </a:p>
          <a:p>
            <a:r>
              <a:rPr lang="ru-RU" sz="1600" dirty="0"/>
              <a:t>4) Должностные и физические лица, препятствующие осуществлению государственного контроля за использованием и охраной земель, применяющие угрозы насилия или насильственные действия по отношению к должностным лицам, осуществляющим государственный контроль за использованием и охраной земель, несут установленную законодательством Республики Казахстан ответственность.</a:t>
            </a:r>
          </a:p>
        </p:txBody>
      </p:sp>
      <p:pic>
        <p:nvPicPr>
          <p:cNvPr id="4098" name="Picture 2" descr="https://img2.freepng.ru/20180617/kxl/kisspng-positive-law-justice-themis-lawyer-5b2668e916f287.859448461529243881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6" y="1314344"/>
            <a:ext cx="1549355" cy="11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80412/raw/kisspng-men-s-rights-movement-raised-fist-symbol-human-rig-fist-5ad0033e803b93.2846746715235817585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426" y="5552580"/>
            <a:ext cx="951706" cy="13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2.freepng.ru/20180630/ugb/kisspng-universal-declaration-of-human-rights-world-confer-5b38242116bde5.2888921615304059210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29" y="457815"/>
            <a:ext cx="1087464" cy="9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02" y="1579547"/>
            <a:ext cx="367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60BC8-9DF9-CEE3-6EF4-6B1919858F8C}"/>
              </a:ext>
            </a:extLst>
          </p:cNvPr>
          <p:cNvSpPr txBox="1"/>
          <p:nvPr/>
        </p:nvSpPr>
        <p:spPr>
          <a:xfrm>
            <a:off x="320201" y="2097957"/>
            <a:ext cx="11318345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150000"/>
              </a:lnSpc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за рациональным использованием и охраной земель в Республике Казахстан (РК) играет критическую роль в устойчивом управлении природными ресурсами и охране окружающей среды. Этот вид контроля обеспечивает соблюдение законодательства, предотвращает незаконное использование земли, и способствует рациональному распределению и использованию земельных ресурсов.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fontAlgn="base">
              <a:lnSpc>
                <a:spcPct val="150000"/>
              </a:lnSpc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за рациональным использованием и охраной земель способствует устойчивому развитию страны, обеспечивая равновесие между экономическими потребностями и охраной природных ресурсов. Этот вид контроля не только защищает интересы текущего поколения, но и обеспечивает унаследование земли в надлежащем состоянии будущим поколениям.	</a:t>
            </a:r>
            <a:endParaRPr lang="ru-RU" b="0" i="0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040" y="2417131"/>
            <a:ext cx="11175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за рациональным использованием и охраной земель</a:t>
            </a:r>
          </a:p>
        </p:txBody>
      </p:sp>
    </p:spTree>
    <p:extLst>
      <p:ext uri="{BB962C8B-B14F-4D97-AF65-F5344CB8AC3E}">
        <p14:creationId xmlns:p14="http://schemas.microsoft.com/office/powerpoint/2010/main" val="21195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2" y="230868"/>
            <a:ext cx="720492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2" y="920925"/>
            <a:ext cx="11381315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 « О государственном контроле и надзоре в Республике Казахстан» от 1 января 2016года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https://online.zakon.kz/Document/?doc_id=30914758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2.Закон Республики Казахстан "О земле" от 20 июня 2003 года - Этот закон устанавливает основы земельного законодательства в Казахстане, включая нормы о государственном контроле за земельными ресурсами.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https://online.zakon.kz/Document/?doc_id=30914758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"Об охране окружающей среды" от 30 января 2007 года - Этот закон определяет политику и нормы в области охраны окружающей среды, что непосредственно связано с охраной земельных ресурсов.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https://online.zakon.kz/Document/?doc_id=30914758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Республики Казахстан "О порядке осуществления контроля за использованием и охраной земельных участков" от 25 сентября 2018 года - Это постановление устанавливает механизмы и процедуры контроля за использованием и охраной земель в стране.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https://online.zakon.kz/Document/?doc_id=30914758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Республики Казахстан "О государственном земельном надзоре" от 30 декабря 2019 года - Это постановление определяет порядок и механизм государственного земельного надзора, включая меры по предотвращению незаконного использования земель.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https://online.zakon.kz/Document/?doc_id=30914758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8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9F8ACD-F8E8-3E67-E3DA-2239111DB214}"/>
              </a:ext>
            </a:extLst>
          </p:cNvPr>
          <p:cNvSpPr txBox="1"/>
          <p:nvPr/>
        </p:nvSpPr>
        <p:spPr>
          <a:xfrm>
            <a:off x="323077" y="852799"/>
            <a:ext cx="115894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https://www.freepng.ru/download/nature.html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://www.un.org/sustainabledevelopment/ru/sustainable-development-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https://www.gov.kz/memleket/entities/mti-ktrm/activities/10534?lang=ru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C94E01-B6A3-B261-96F5-490A904D7109}"/>
              </a:ext>
            </a:extLst>
          </p:cNvPr>
          <p:cNvSpPr/>
          <p:nvPr/>
        </p:nvSpPr>
        <p:spPr>
          <a:xfrm>
            <a:off x="323077" y="281817"/>
            <a:ext cx="294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70" y="16138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070" y="2165136"/>
            <a:ext cx="63249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за использованием и охраной земель.</a:t>
            </a:r>
          </a:p>
          <a:p>
            <a:pPr marL="269875" indent="-269875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государственного контроля за использованием и охраной земель.</a:t>
            </a:r>
          </a:p>
          <a:p>
            <a:pPr marL="269875" indent="-269875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Охрана земель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232" y="20816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0232" y="2698015"/>
            <a:ext cx="6096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Раскрыть основную цель, понятие и правовую основу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контроля за рациональным использованием земель, и ее охраной.</a:t>
            </a:r>
          </a:p>
        </p:txBody>
      </p:sp>
    </p:spTree>
    <p:extLst>
      <p:ext uri="{BB962C8B-B14F-4D97-AF65-F5344CB8AC3E}">
        <p14:creationId xmlns:p14="http://schemas.microsoft.com/office/powerpoint/2010/main" val="3697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886" y="773850"/>
            <a:ext cx="11452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за использованием и охраной земель осуществляет центральный уполномоченный орган по управлению земельными ресурсами и его территориальные органы, а также иные уполномоченные органы в пределах их компетенции.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56169" y="6266215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3" name="AutoShape 2" descr="blob:https://web.whatsapp.com/efa6ef0e-b899-48bf-ae88-f948deec07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efa6ef0e-b899-48bf-ae88-f948deec076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6" y="4294880"/>
            <a:ext cx="2551871" cy="2079057"/>
          </a:xfrm>
          <a:prstGeom prst="rect">
            <a:avLst/>
          </a:prstGeom>
        </p:spPr>
      </p:pic>
      <p:pic>
        <p:nvPicPr>
          <p:cNvPr id="1030" name="Picture 6" descr="https://img2.freepng.ru/20180211/rqe/kisspng-business-presentation-information-clip-art-vector-business-office-meeting-5a7fdff4da1e95.2062563915183298448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97" y="2343510"/>
            <a:ext cx="3742051" cy="18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2.freepng.ru/20180319/ifw/kisspng-senior-management-business-leadership-meeting-icon-image-free-5ab02e2d325ce0.8029079015214955972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11" y="3422713"/>
            <a:ext cx="3564354" cy="20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775" y="1726777"/>
            <a:ext cx="1145222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90855" y="417613"/>
            <a:ext cx="98982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 государственными органами, осуществляющими государственный контроль за использованием и охраной земель, являются: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86D106-5B8D-46B1-9B52-4BF5096FABEB}"/>
              </a:ext>
            </a:extLst>
          </p:cNvPr>
          <p:cNvSpPr/>
          <p:nvPr/>
        </p:nvSpPr>
        <p:spPr>
          <a:xfrm>
            <a:off x="5691469" y="6379436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68C205-E9E0-4061-B749-9FF9ACFE0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6170">
            <a:off x="5244720" y="1536640"/>
            <a:ext cx="390474" cy="71908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58B60E8-9786-441E-A3E6-F0536D3D4BD7}"/>
              </a:ext>
            </a:extLst>
          </p:cNvPr>
          <p:cNvSpPr/>
          <p:nvPr/>
        </p:nvSpPr>
        <p:spPr>
          <a:xfrm>
            <a:off x="490855" y="2505209"/>
            <a:ext cx="4805916" cy="1111102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органы санитарно-эпидемиологической службы.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DB31089-7860-4879-A830-2D709E0C221D}"/>
              </a:ext>
            </a:extLst>
          </p:cNvPr>
          <p:cNvSpPr/>
          <p:nvPr/>
        </p:nvSpPr>
        <p:spPr>
          <a:xfrm>
            <a:off x="7310058" y="1988627"/>
            <a:ext cx="4433777" cy="1111102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в области охраны окружающей среды.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D26900-4535-4D36-930A-E837D88ED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9192">
            <a:off x="6820262" y="1510740"/>
            <a:ext cx="390474" cy="71908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7CAD549-C375-4F7A-8A7C-1850BAEAC94B}"/>
              </a:ext>
            </a:extLst>
          </p:cNvPr>
          <p:cNvSpPr/>
          <p:nvPr/>
        </p:nvSpPr>
        <p:spPr>
          <a:xfrm>
            <a:off x="634042" y="4437804"/>
            <a:ext cx="4805916" cy="1841236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по делам архитектуры, градостроительства и строительства.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01D8587-9B03-4BC8-87C7-DC959277BC8A}"/>
              </a:ext>
            </a:extLst>
          </p:cNvPr>
          <p:cNvSpPr/>
          <p:nvPr/>
        </p:nvSpPr>
        <p:spPr>
          <a:xfrm>
            <a:off x="6917540" y="3955441"/>
            <a:ext cx="4900713" cy="2076391"/>
          </a:xfrm>
          <a:prstGeom prst="roundRect">
            <a:avLst/>
          </a:prstGeom>
          <a:solidFill>
            <a:srgbClr val="F4F2E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в сфере сельского, лесного, охотничьего и рыбного хозяйства, особо охраняемых природных территорий, использования и охраны водных ресурсов.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6FDF7D-5694-4C9D-B691-6AA46AB3B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6170">
            <a:off x="5569493" y="3285830"/>
            <a:ext cx="421962" cy="7770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299E44-A4CE-48EF-944D-9FC3E77A4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8856">
            <a:off x="6647875" y="3198365"/>
            <a:ext cx="392063" cy="72200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BC7F06B-F0F2-439F-9372-1D949FC9C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062" y="198452"/>
            <a:ext cx="1561910" cy="16977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69B0A21-D70E-4648-B19F-A27B92CB43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69" y="2032429"/>
            <a:ext cx="1115645" cy="106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67" y="4582328"/>
            <a:ext cx="1269039" cy="12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>
            <a:off x="976996" y="6259587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1163-F88C-4D71-9DBD-F5A1D04DECBA}"/>
              </a:ext>
            </a:extLst>
          </p:cNvPr>
          <p:cNvSpPr/>
          <p:nvPr/>
        </p:nvSpPr>
        <p:spPr>
          <a:xfrm>
            <a:off x="1347537" y="1816686"/>
            <a:ext cx="1056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контроль за использованием и охраной земель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всоответствии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 своей компетенцией;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DC5E20-0090-4F57-9488-C240688F9E25}"/>
              </a:ext>
            </a:extLst>
          </p:cNvPr>
          <p:cNvSpPr/>
          <p:nvPr/>
        </p:nvSpPr>
        <p:spPr>
          <a:xfrm>
            <a:off x="2772692" y="2767468"/>
            <a:ext cx="92829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организуют проверку и экспертизу изменения качественного состояния земель;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70BB9B-C9C2-4F8D-9EED-873AB02CC3AD}"/>
              </a:ext>
            </a:extLst>
          </p:cNvPr>
          <p:cNvSpPr/>
          <p:nvPr/>
        </p:nvSpPr>
        <p:spPr>
          <a:xfrm>
            <a:off x="3208088" y="3843102"/>
            <a:ext cx="8206734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осуществляют контроль за соблюдением целевого использования земель;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0E2BBC-377D-4A1D-84AF-16A00E3A4F78}"/>
              </a:ext>
            </a:extLst>
          </p:cNvPr>
          <p:cNvSpPr/>
          <p:nvPr/>
        </p:nvSpPr>
        <p:spPr>
          <a:xfrm>
            <a:off x="3736733" y="4642965"/>
            <a:ext cx="7957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принимают меры к устранению нарушений земельного законодательства;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0F6ED3-852B-4199-AEAA-E483D50B2EFB}"/>
              </a:ext>
            </a:extLst>
          </p:cNvPr>
          <p:cNvSpPr/>
          <p:nvPr/>
        </p:nvSpPr>
        <p:spPr>
          <a:xfrm>
            <a:off x="5073254" y="5560465"/>
            <a:ext cx="677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участвуют в подготовке нормативных актов, касающихся вопросов использования и охраны земель; 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F12AA9-09DE-4843-B57F-5A05B809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7" y="1728802"/>
            <a:ext cx="1000442" cy="1011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65" y="2767468"/>
            <a:ext cx="1251183" cy="10509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A1B842-4B37-466C-A5C4-0D892957F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44" y="3919765"/>
            <a:ext cx="801625" cy="6012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05A260-2B99-47A1-800F-648C1F159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18" y="4619676"/>
            <a:ext cx="866139" cy="6929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904-F40D-4765-A870-2AB82D893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54" y="5490211"/>
            <a:ext cx="1435307" cy="8547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483BEA-14AF-4715-8807-70DE225CB527}"/>
              </a:ext>
            </a:extLst>
          </p:cNvPr>
          <p:cNvSpPr/>
          <p:nvPr/>
        </p:nvSpPr>
        <p:spPr>
          <a:xfrm>
            <a:off x="700005" y="197360"/>
            <a:ext cx="1114706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Центральные уполномоченные органы по управлению земельными ресурсами в области охраны окружающей среды, а также архитектуры, градостроительства и строительства, в сфере сельского хозяйства, </a:t>
            </a:r>
            <a:r>
              <a:rPr lang="ru-RU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</a:t>
            </a:r>
            <a:r>
              <a:rPr lang="ru-RU" sz="2000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органы санитарно-эпидемиологической службы:</a:t>
            </a:r>
            <a:endParaRPr lang="x-none" sz="2000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3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342" y="1528679"/>
            <a:ext cx="111131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Осуществлениесоблюденияземельногозаконодательствапроизводитсяпутем проверок, которые подразделяются на плановые (запланированные 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утвержденныеуполномоченнымиорганами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)и внеплановые(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назначаемыевсоответствиис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создавшейсяситуацией,требующейнемедленного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реагированияпожалобам,обращениями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заявлениям).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85342" y="210212"/>
            <a:ext cx="11417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государственного контроля за использованием и охраной земель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8C3A9D-94FB-46C0-B681-D6BCBA97991D}"/>
              </a:ext>
            </a:extLst>
          </p:cNvPr>
          <p:cNvSpPr/>
          <p:nvPr/>
        </p:nvSpPr>
        <p:spPr>
          <a:xfrm rot="5400000">
            <a:off x="1252576" y="6291741"/>
            <a:ext cx="952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87D090-6471-4297-89CC-7423CFCA8F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4" b="96137" l="5460" r="93966">
                        <a14:foregroundMark x1="28736" y1="8584" x2="28736" y2="8584"/>
                        <a14:foregroundMark x1="27586" y1="12446" x2="27586" y2="12446"/>
                        <a14:foregroundMark x1="27586" y1="13734" x2="29598" y2="24464"/>
                        <a14:foregroundMark x1="39943" y1="19313" x2="39943" y2="19313"/>
                        <a14:foregroundMark x1="59770" y1="24464" x2="59770" y2="24464"/>
                        <a14:foregroundMark x1="74713" y1="32189" x2="74713" y2="32189"/>
                        <a14:foregroundMark x1="87356" y1="24034" x2="87356" y2="24034"/>
                        <a14:foregroundMark x1="93966" y1="39914" x2="93966" y2="39914"/>
                        <a14:foregroundMark x1="90230" y1="57511" x2="90230" y2="57511"/>
                        <a14:foregroundMark x1="93391" y1="62661" x2="93391" y2="62661"/>
                        <a14:foregroundMark x1="70977" y1="48927" x2="70977" y2="48927"/>
                        <a14:foregroundMark x1="41379" y1="62661" x2="41379" y2="62661"/>
                        <a14:foregroundMark x1="18966" y1="59657" x2="18966" y2="59657"/>
                        <a14:foregroundMark x1="24138" y1="81545" x2="24138" y2="81545"/>
                        <a14:foregroundMark x1="5747" y1="24464" x2="5747" y2="24464"/>
                        <a14:foregroundMark x1="19828" y1="57940" x2="19828" y2="57940"/>
                        <a14:foregroundMark x1="91667" y1="74678" x2="91667" y2="74678"/>
                        <a14:foregroundMark x1="85920" y1="72961" x2="85920" y2="72961"/>
                        <a14:foregroundMark x1="84770" y1="76824" x2="84770" y2="76824"/>
                        <a14:foregroundMark x1="83621" y1="61803" x2="83621" y2="61803"/>
                        <a14:foregroundMark x1="80172" y1="61373" x2="80172" y2="61373"/>
                        <a14:foregroundMark x1="63506" y1="37339" x2="63506" y2="37339"/>
                        <a14:foregroundMark x1="66092" y1="44635" x2="65230" y2="44635"/>
                        <a14:foregroundMark x1="63793" y1="46781" x2="63793" y2="46781"/>
                        <a14:foregroundMark x1="63506" y1="38627" x2="63506" y2="38627"/>
                        <a14:foregroundMark x1="63506" y1="34335" x2="63506" y2="34335"/>
                        <a14:foregroundMark x1="66379" y1="33047" x2="66379" y2="33047"/>
                        <a14:foregroundMark x1="64368" y1="32189" x2="64368" y2="32189"/>
                        <a14:foregroundMark x1="62931" y1="39056" x2="62931" y2="39056"/>
                        <a14:foregroundMark x1="61494" y1="40343" x2="61494" y2="40343"/>
                        <a14:foregroundMark x1="60920" y1="39914" x2="60920" y2="39914"/>
                        <a14:foregroundMark x1="64368" y1="41631" x2="64368" y2="41631"/>
                        <a14:foregroundMark x1="65517" y1="51502" x2="65517" y2="51502"/>
                        <a14:foregroundMark x1="64943" y1="54506" x2="64943" y2="54506"/>
                        <a14:foregroundMark x1="66954" y1="90987" x2="66954" y2="90987"/>
                        <a14:foregroundMark x1="64655" y1="92704" x2="64655" y2="92704"/>
                        <a14:foregroundMark x1="63793" y1="90987" x2="63793" y2="90987"/>
                        <a14:foregroundMark x1="62069" y1="92704" x2="62069" y2="92704"/>
                        <a14:foregroundMark x1="74138" y1="81974" x2="74138" y2="81974"/>
                        <a14:foregroundMark x1="69540" y1="87554" x2="69540" y2="87554"/>
                        <a14:foregroundMark x1="71552" y1="86266" x2="71552" y2="86266"/>
                        <a14:foregroundMark x1="79310" y1="78970" x2="79310" y2="78970"/>
                        <a14:foregroundMark x1="79885" y1="84979" x2="79885" y2="84979"/>
                        <a14:foregroundMark x1="84195" y1="84549" x2="84195" y2="84549"/>
                        <a14:foregroundMark x1="81322" y1="83691" x2="81322" y2="83691"/>
                        <a14:foregroundMark x1="81322" y1="82833" x2="81322" y2="82833"/>
                        <a14:foregroundMark x1="88793" y1="93562" x2="88793" y2="93562"/>
                        <a14:foregroundMark x1="88218" y1="95279" x2="88218" y2="95279"/>
                        <a14:foregroundMark x1="88218" y1="95279" x2="88218" y2="95279"/>
                        <a14:foregroundMark x1="88793" y1="95279" x2="88793" y2="95279"/>
                        <a14:foregroundMark x1="74138" y1="79828" x2="74138" y2="79828"/>
                        <a14:foregroundMark x1="59770" y1="70815" x2="59770" y2="70815"/>
                        <a14:foregroundMark x1="56897" y1="74249" x2="56897" y2="74249"/>
                        <a14:foregroundMark x1="53736" y1="84549" x2="53736" y2="84549"/>
                        <a14:foregroundMark x1="44540" y1="92275" x2="44540" y2="92275"/>
                        <a14:foregroundMark x1="45402" y1="90558" x2="45402" y2="90558"/>
                        <a14:foregroundMark x1="22126" y1="86266" x2="22126" y2="86266"/>
                        <a14:foregroundMark x1="25862" y1="87124" x2="25862" y2="87124"/>
                        <a14:foregroundMark x1="22414" y1="87124" x2="22414" y2="87124"/>
                        <a14:foregroundMark x1="21264" y1="88412" x2="21264" y2="88412"/>
                        <a14:foregroundMark x1="27874" y1="86266" x2="27874" y2="86266"/>
                        <a14:foregroundMark x1="26437" y1="96137" x2="26437" y2="96137"/>
                        <a14:foregroundMark x1="33621" y1="41631" x2="33621" y2="41631"/>
                        <a14:foregroundMark x1="38506" y1="33047" x2="38506" y2="33047"/>
                        <a14:foregroundMark x1="32184" y1="76824" x2="32184" y2="76824"/>
                        <a14:foregroundMark x1="28736" y1="86266" x2="28736" y2="86266"/>
                        <a14:foregroundMark x1="29598" y1="86695" x2="29598" y2="86695"/>
                        <a14:foregroundMark x1="32184" y1="87983" x2="32759" y2="86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8" y="4750643"/>
            <a:ext cx="2873440" cy="19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247" y="155614"/>
            <a:ext cx="944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1A4570-12C4-4F1F-BDE0-A8187353E26A}"/>
              </a:ext>
            </a:extLst>
          </p:cNvPr>
          <p:cNvSpPr/>
          <p:nvPr/>
        </p:nvSpPr>
        <p:spPr>
          <a:xfrm>
            <a:off x="2471599" y="521897"/>
            <a:ext cx="95038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контроль также осуществляется при проведении инвентаризации, обследовании земель, разработке схем и проектов, связанных с использованием земель, ведении государственных кадастров и мониторинга земель.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>
            <a:off x="1026410" y="6115691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90447-C9BD-414F-9397-824FA7909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1" y="457434"/>
            <a:ext cx="1955093" cy="1467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F7A13-91CF-4541-98BF-59673AFE7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1" y="2543658"/>
            <a:ext cx="1305075" cy="13050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DAFFB4-E8E6-4882-848F-507C28E33EC9}"/>
              </a:ext>
            </a:extLst>
          </p:cNvPr>
          <p:cNvSpPr/>
          <p:nvPr/>
        </p:nvSpPr>
        <p:spPr>
          <a:xfrm>
            <a:off x="2567852" y="2010950"/>
            <a:ext cx="94075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Процедура осуществления государственного контроля производится на основании издаваемого контролирующим органом предписания о проведении проверки и карточки учета проверок деятельности хозяйствующих субъектов по форме 1-П, которые до начала проверки регистрируются в Комитете по правовой статистике и специальным учетам Генеральной прокуратуры Республики Казахстан или его территориальных органах.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EC4606-7F1C-4480-9189-EC3CD26273B2}"/>
              </a:ext>
            </a:extLst>
          </p:cNvPr>
          <p:cNvSpPr/>
          <p:nvPr/>
        </p:nvSpPr>
        <p:spPr>
          <a:xfrm>
            <a:off x="2567851" y="4770712"/>
            <a:ext cx="9239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Выявленные нарушения земельного законодательства оформляются актом с приложением чертежа полевого обследования, которые подписываются специалистами, проводившими эти работы, и передаются органу, в компетенции которого находится рассмотрение данного вопроса.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06CB51-0918-4734-A295-F4F275C6C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1" y="4819106"/>
            <a:ext cx="1623992" cy="16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1684</Words>
  <Application>Microsoft Office PowerPoint</Application>
  <PresentationFormat>Широкоэкранный</PresentationFormat>
  <Paragraphs>127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INOT green cam</dc:creator>
  <cp:lastModifiedBy>Roza Yerezhepkyzy</cp:lastModifiedBy>
  <cp:revision>125</cp:revision>
  <dcterms:created xsi:type="dcterms:W3CDTF">2023-10-03T04:02:03Z</dcterms:created>
  <dcterms:modified xsi:type="dcterms:W3CDTF">2024-04-21T08:14:27Z</dcterms:modified>
</cp:coreProperties>
</file>